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"/>
  </p:notesMasterIdLst>
  <p:sldIdLst>
    <p:sldId id="269" r:id="rId2"/>
    <p:sldId id="270" r:id="rId3"/>
  </p:sldIdLst>
  <p:sldSz cx="512064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301">
          <p15:clr>
            <a:srgbClr val="A4A3A4"/>
          </p15:clr>
        </p15:guide>
        <p15:guide id="2" pos="21326">
          <p15:clr>
            <a:srgbClr val="A4A3A4"/>
          </p15:clr>
        </p15:guide>
        <p15:guide id="3" pos="16095">
          <p15:clr>
            <a:srgbClr val="A4A3A4"/>
          </p15:clr>
        </p15:guide>
        <p15:guide id="4" pos="590">
          <p15:clr>
            <a:srgbClr val="A4A3A4"/>
          </p15:clr>
        </p15:guide>
        <p15:guide id="5" pos="10957">
          <p15:clr>
            <a:srgbClr val="A4A3A4"/>
          </p15:clr>
        </p15:guide>
        <p15:guide id="6" pos="299">
          <p15:clr>
            <a:srgbClr val="A4A3A4"/>
          </p15:clr>
        </p15:guide>
        <p15:guide id="7" orient="horz" pos="2304">
          <p15:clr>
            <a:srgbClr val="A4A3A4"/>
          </p15:clr>
        </p15:guide>
        <p15:guide id="8" orient="horz" pos="568">
          <p15:clr>
            <a:srgbClr val="A4A3A4"/>
          </p15:clr>
        </p15:guide>
        <p15:guide id="9" pos="21342">
          <p15:clr>
            <a:srgbClr val="A4A3A4"/>
          </p15:clr>
        </p15:guide>
        <p15:guide id="10" pos="16778">
          <p15:clr>
            <a:srgbClr val="A4A3A4"/>
          </p15:clr>
        </p15:guide>
        <p15:guide id="11" pos="11908">
          <p15:clr>
            <a:srgbClr val="A4A3A4"/>
          </p15:clr>
        </p15:guide>
        <p15:guide id="12" pos="5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ean Gordon" initials="SG [4] [2]" lastIdx="3" clrIdx="6">
    <p:extLst/>
  </p:cmAuthor>
  <p:cmAuthor id="1" name="Sean Gordon" initials="SG" lastIdx="1" clrIdx="0">
    <p:extLst/>
  </p:cmAuthor>
  <p:cmAuthor id="8" name="Sean Gordon" initials="SG [5] [2]" lastIdx="3" clrIdx="7">
    <p:extLst/>
  </p:cmAuthor>
  <p:cmAuthor id="2" name="Sean Gordon" initials="SG [2]" lastIdx="1" clrIdx="1">
    <p:extLst/>
  </p:cmAuthor>
  <p:cmAuthor id="3" name="Sean Gordon" initials="SG [3]" lastIdx="1" clrIdx="2">
    <p:extLst/>
  </p:cmAuthor>
  <p:cmAuthor id="4" name="Sean Gordon" initials="SG [4]" lastIdx="1" clrIdx="3">
    <p:extLst/>
  </p:cmAuthor>
  <p:cmAuthor id="5" name="Sean Gordon" initials="SG [5]" lastIdx="1" clrIdx="4">
    <p:extLst/>
  </p:cmAuthor>
  <p:cmAuthor id="6" name="Sean Gordon" initials="SG [3] [2]" lastIdx="3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47"/>
    <p:restoredTop sz="93887" autoAdjust="0"/>
  </p:normalViewPr>
  <p:slideViewPr>
    <p:cSldViewPr snapToGrid="0" snapToObjects="1">
      <p:cViewPr varScale="1">
        <p:scale>
          <a:sx n="36" d="100"/>
          <a:sy n="36" d="100"/>
        </p:scale>
        <p:origin x="1360" y="296"/>
      </p:cViewPr>
      <p:guideLst>
        <p:guide orient="horz" pos="8301"/>
        <p:guide pos="21326"/>
        <p:guide pos="16095"/>
        <p:guide pos="590"/>
        <p:guide pos="10957"/>
        <p:guide pos="299"/>
        <p:guide orient="horz" pos="2304"/>
        <p:guide orient="horz" pos="568"/>
        <p:guide pos="21342"/>
        <p:guide pos="16778"/>
        <p:guide pos="11908"/>
        <p:guide pos="5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commentAuthors" Target="commentAuthors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24916-2EE5-1540-BD62-1BE903B74790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F3391-0F17-3842-A730-62361FAE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3391-0F17-3842-A730-62361FAE3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56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Datatypes: Swaths,</a:t>
            </a:r>
            <a:r>
              <a:rPr lang="en-US" baseline="0" dirty="0" smtClean="0"/>
              <a:t> time, series grids. IDL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Common framework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Community conventions are important as they provide a convention to describe datatypes that are specific to their domain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Communities use </a:t>
            </a:r>
            <a:r>
              <a:rPr lang="en-US" baseline="0" dirty="0" err="1" smtClean="0"/>
              <a:t>hdf</a:t>
            </a:r>
            <a:r>
              <a:rPr lang="en-US" baseline="0" dirty="0" smtClean="0"/>
              <a:t> by creating metadata and data structure conventions describing datatypes that are specific to their domain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Communities customize HDF by creating metadata and data structure conventions for describing datatypes that are specific to their domain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Add </a:t>
            </a:r>
            <a:r>
              <a:rPr lang="en-US" baseline="0" dirty="0" err="1" smtClean="0"/>
              <a:t>qcode</a:t>
            </a:r>
            <a:r>
              <a:rPr lang="en-US" baseline="0" dirty="0" smtClean="0"/>
              <a:t> poster number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Consider adding </a:t>
            </a:r>
            <a:r>
              <a:rPr lang="en-US" baseline="0" dirty="0" err="1" smtClean="0"/>
              <a:t>matlab</a:t>
            </a:r>
            <a:r>
              <a:rPr lang="en-US" baseline="0" dirty="0" smtClean="0"/>
              <a:t> is a tool that uses </a:t>
            </a:r>
            <a:r>
              <a:rPr lang="en-US" baseline="0" dirty="0" err="1" smtClean="0"/>
              <a:t>hdf</a:t>
            </a:r>
            <a:r>
              <a:rPr lang="en-US" baseline="0" dirty="0" smtClean="0"/>
              <a:t> as a format .mat wrapper around </a:t>
            </a:r>
            <a:r>
              <a:rPr lang="en-US" baseline="0" dirty="0" err="1" smtClean="0"/>
              <a:t>hdf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3391-0F17-3842-A730-62361FAE31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67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387342"/>
            <a:ext cx="3840480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7289782"/>
            <a:ext cx="384048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1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752600"/>
            <a:ext cx="1104138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752600"/>
            <a:ext cx="3248406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8206745"/>
            <a:ext cx="4416552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2029425"/>
            <a:ext cx="4416552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1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752603"/>
            <a:ext cx="4416552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8069582"/>
            <a:ext cx="21662705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2024360"/>
            <a:ext cx="21662705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8069582"/>
            <a:ext cx="21769390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2024360"/>
            <a:ext cx="2176939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24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6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739642"/>
            <a:ext cx="2592324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739642"/>
            <a:ext cx="2592324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9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752603"/>
            <a:ext cx="441655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763000"/>
            <a:ext cx="441655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C8418-0B28-FE41-92E2-487517FC0C34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0510482"/>
            <a:ext cx="17282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2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cgordon@hdfgroup.org)" TargetMode="External"/><Relationship Id="rId4" Type="http://schemas.openxmlformats.org/officeDocument/2006/relationships/image" Target="../media/image1.tiff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jpeg"/><Relationship Id="rId8" Type="http://schemas.openxmlformats.org/officeDocument/2006/relationships/image" Target="../media/image16.png"/><Relationship Id="rId9" Type="http://schemas.openxmlformats.org/officeDocument/2006/relationships/image" Target="../media/image17.jp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8207194" y="1003968"/>
            <a:ext cx="345741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Do Community Recommendations Improve Metadata Completeness?</a:t>
            </a:r>
            <a:endParaRPr lang="en-US" sz="9600" dirty="0"/>
          </a:p>
        </p:txBody>
      </p:sp>
      <p:sp>
        <p:nvSpPr>
          <p:cNvPr id="30" name="TextBox 29"/>
          <p:cNvSpPr txBox="1"/>
          <p:nvPr/>
        </p:nvSpPr>
        <p:spPr>
          <a:xfrm>
            <a:off x="12129171" y="3614670"/>
            <a:ext cx="37254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Sean </a:t>
            </a:r>
            <a:r>
              <a:rPr lang="en-US" sz="4000" dirty="0" smtClean="0"/>
              <a:t>Gordon </a:t>
            </a:r>
            <a:r>
              <a:rPr lang="en-US" sz="4000" dirty="0"/>
              <a:t>(</a:t>
            </a:r>
            <a:r>
              <a:rPr lang="en-US" sz="4000" dirty="0" err="1"/>
              <a:t>scgordon@hdfgroup.org</a:t>
            </a:r>
            <a:r>
              <a:rPr lang="en-US" sz="4000" dirty="0" smtClean="0"/>
              <a:t>), </a:t>
            </a:r>
            <a:r>
              <a:rPr lang="en-US" sz="4000" dirty="0"/>
              <a:t>Ted </a:t>
            </a:r>
            <a:r>
              <a:rPr lang="en-US" sz="4000" dirty="0" smtClean="0"/>
              <a:t>Habermann, John </a:t>
            </a:r>
            <a:r>
              <a:rPr lang="en-US" sz="4000" dirty="0" err="1" smtClean="0"/>
              <a:t>Kozimor</a:t>
            </a:r>
            <a:r>
              <a:rPr lang="en-US" sz="4000" dirty="0" smtClean="0"/>
              <a:t>, and Lindsay Powers, The HDF Group. Matt Jones, NCEAS</a:t>
            </a:r>
            <a:endParaRPr lang="en-US" sz="4000" dirty="0"/>
          </a:p>
        </p:txBody>
      </p:sp>
      <p:pic>
        <p:nvPicPr>
          <p:cNvPr id="7" name="Picture 6" descr="logo_bluegreen_txt_mac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9242" y="962430"/>
            <a:ext cx="6889159" cy="367920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38" y="592488"/>
            <a:ext cx="3776237" cy="41084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2756533" y="2644949"/>
            <a:ext cx="4637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NSF-DIBBS Award 1443062</a:t>
            </a:r>
            <a:endParaRPr lang="en-US" sz="3200"/>
          </a:p>
        </p:txBody>
      </p:sp>
      <p:sp>
        <p:nvSpPr>
          <p:cNvPr id="3" name="TextBox 2"/>
          <p:cNvSpPr txBox="1"/>
          <p:nvPr/>
        </p:nvSpPr>
        <p:spPr>
          <a:xfrm>
            <a:off x="955898" y="6910163"/>
            <a:ext cx="4343400" cy="5676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Exactly how records are selected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93332" y="6974796"/>
            <a:ext cx="8686800" cy="629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93332" y="14744675"/>
            <a:ext cx="8686800" cy="629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52525" y="10786380"/>
            <a:ext cx="8686800" cy="629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52525" y="18557461"/>
            <a:ext cx="8686800" cy="629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93332" y="22514554"/>
            <a:ext cx="8686800" cy="629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9298" y="10786380"/>
            <a:ext cx="8686800" cy="629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9298" y="18557461"/>
            <a:ext cx="8686800" cy="629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58491" y="6974796"/>
            <a:ext cx="8686800" cy="629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58491" y="14744675"/>
            <a:ext cx="8686800" cy="629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58491" y="22514554"/>
            <a:ext cx="86868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3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076142" y="803360"/>
            <a:ext cx="46911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The HDF Data Format: High Performance Interoperability for Earth Science Communities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411170" y="2883719"/>
            <a:ext cx="37254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Sean </a:t>
            </a:r>
            <a:r>
              <a:rPr lang="en-US" sz="4000" dirty="0" smtClean="0"/>
              <a:t>Gordon </a:t>
            </a:r>
            <a:r>
              <a:rPr lang="en-US" sz="4000" dirty="0"/>
              <a:t>(</a:t>
            </a:r>
            <a:r>
              <a:rPr lang="en-US" sz="4000" dirty="0">
                <a:hlinkClick r:id="rId3"/>
              </a:rPr>
              <a:t>scgordon@hdfgroup.org</a:t>
            </a:r>
            <a:r>
              <a:rPr lang="en-US" sz="4000" dirty="0" smtClean="0">
                <a:hlinkClick r:id="rId3"/>
              </a:rPr>
              <a:t>)</a:t>
            </a:r>
            <a:r>
              <a:rPr lang="en-US" sz="4000" dirty="0" smtClean="0"/>
              <a:t>, Ted </a:t>
            </a:r>
            <a:r>
              <a:rPr lang="en-US" sz="4000" dirty="0" smtClean="0"/>
              <a:t>Habermann, </a:t>
            </a:r>
            <a:r>
              <a:rPr lang="en-US" sz="4000" dirty="0" smtClean="0"/>
              <a:t>and John </a:t>
            </a:r>
            <a:r>
              <a:rPr lang="en-US" sz="4000" dirty="0" err="1" smtClean="0"/>
              <a:t>Kozimor</a:t>
            </a:r>
            <a:r>
              <a:rPr lang="en-US" sz="4000" dirty="0" smtClean="0"/>
              <a:t>, </a:t>
            </a:r>
            <a:r>
              <a:rPr lang="en-US" sz="4000" dirty="0" smtClean="0"/>
              <a:t>The HDF Group</a:t>
            </a:r>
            <a:r>
              <a:rPr lang="en-US" sz="4000" dirty="0"/>
              <a:t>. Lindsay Powers, </a:t>
            </a:r>
            <a:r>
              <a:rPr lang="en-US" sz="4000" dirty="0" smtClean="0"/>
              <a:t>USGS  </a:t>
            </a:r>
            <a:endParaRPr lang="en-US" sz="4000" dirty="0"/>
          </a:p>
        </p:txBody>
      </p:sp>
      <p:pic>
        <p:nvPicPr>
          <p:cNvPr id="7" name="Picture 6" descr="logo_bluegreen_txt_mac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3562" y="962430"/>
            <a:ext cx="1644840" cy="8784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186" y="17624451"/>
            <a:ext cx="29072289" cy="15778157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719884" y="25359528"/>
            <a:ext cx="6438900" cy="40941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NetCDF</a:t>
            </a:r>
            <a:r>
              <a:rPr lang="en-US" sz="4800" dirty="0" smtClean="0">
                <a:solidFill>
                  <a:schemeClr val="tx1"/>
                </a:solidFill>
              </a:rPr>
              <a:t> / CF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Multi-dimensional Grids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Discrete Sampling Features</a:t>
            </a:r>
          </a:p>
          <a:p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4495284" y="19432766"/>
            <a:ext cx="6464787" cy="40941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ASDF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234984" y="19432766"/>
            <a:ext cx="6438900" cy="40941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HDF-EOS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Swaths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Multi-dimensional Grids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Zonal averages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Points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8302784" y="17565866"/>
            <a:ext cx="6438900" cy="40941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BAG  </a:t>
            </a:r>
          </a:p>
          <a:p>
            <a:pPr algn="ctr"/>
            <a:r>
              <a:rPr lang="en-US" sz="3600" dirty="0" err="1" smtClean="0">
                <a:solidFill>
                  <a:schemeClr val="tx1"/>
                </a:solidFill>
              </a:rPr>
              <a:t>OpenNav</a:t>
            </a:r>
            <a:r>
              <a:rPr lang="en-US" sz="3600" dirty="0" err="1" smtClean="0">
                <a:solidFill>
                  <a:schemeClr val="tx1"/>
                </a:solidFill>
              </a:rPr>
              <a:t>Surface</a:t>
            </a:r>
            <a:endParaRPr lang="en-US" sz="3600" dirty="0" smtClean="0">
              <a:solidFill>
                <a:schemeClr val="tx1"/>
              </a:solidFill>
            </a:endParaRP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International Hydrographic Organization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Tabular metadata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Annotations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Grids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1874471" y="25359528"/>
            <a:ext cx="6438900" cy="40941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Non named standard template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5427484" y="17565866"/>
            <a:ext cx="6438900" cy="40941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FITSinHDF</a:t>
            </a:r>
            <a:endParaRPr lang="en-US" sz="4800" dirty="0" smtClean="0">
              <a:solidFill>
                <a:schemeClr val="tx1"/>
              </a:solidFill>
            </a:endParaRPr>
          </a:p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Imagery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474484" y="14718983"/>
            <a:ext cx="11391900" cy="12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Community Conventions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1751037" y="6021736"/>
            <a:ext cx="11391900" cy="12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HDF Community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659" y="22173191"/>
            <a:ext cx="4818898" cy="19349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396" y="21182544"/>
            <a:ext cx="2857500" cy="2857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506" y="16250458"/>
            <a:ext cx="3524573" cy="2910983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H="1" flipV="1">
            <a:off x="11870079" y="10141042"/>
            <a:ext cx="139113" cy="3934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28809" y="9520297"/>
            <a:ext cx="6639651" cy="3443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Atmospheric and Oceanographic Science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6142405" y="10182076"/>
            <a:ext cx="30075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Seismology</a:t>
            </a:r>
            <a:endParaRPr lang="en-US" sz="4800" dirty="0"/>
          </a:p>
        </p:txBody>
      </p:sp>
      <p:sp>
        <p:nvSpPr>
          <p:cNvPr id="46" name="TextBox 45"/>
          <p:cNvSpPr txBox="1"/>
          <p:nvPr/>
        </p:nvSpPr>
        <p:spPr>
          <a:xfrm>
            <a:off x="10189029" y="8621486"/>
            <a:ext cx="7012304" cy="12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Earth Observation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7427191" y="8609311"/>
            <a:ext cx="5485742" cy="5676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Cool other </a:t>
            </a:r>
            <a:r>
              <a:rPr lang="en-US" dirty="0" err="1" smtClean="0"/>
              <a:t>globething</a:t>
            </a:r>
            <a:endParaRPr lang="en-US" dirty="0"/>
          </a:p>
          <a:p>
            <a:pPr algn="ctr"/>
            <a:r>
              <a:rPr lang="en-US" dirty="0"/>
              <a:t>Planetary science</a:t>
            </a:r>
          </a:p>
          <a:p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8363223" y="7963608"/>
            <a:ext cx="5130379" cy="2326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hydrographic</a:t>
            </a:r>
            <a:endParaRPr lang="en-US" dirty="0"/>
          </a:p>
          <a:p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2490" y="11071658"/>
            <a:ext cx="6431704" cy="374054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584" y="12988718"/>
            <a:ext cx="6134100" cy="13208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3303371" y="8948056"/>
            <a:ext cx="6245031" cy="343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Cool Point cloud Image</a:t>
            </a:r>
          </a:p>
          <a:p>
            <a:r>
              <a:rPr lang="en-US" sz="3600" dirty="0"/>
              <a:t>Ecological and Point Cloud</a:t>
            </a:r>
          </a:p>
          <a:p>
            <a:endParaRPr lang="en-US" sz="3600" dirty="0"/>
          </a:p>
        </p:txBody>
      </p:sp>
      <p:sp>
        <p:nvSpPr>
          <p:cNvPr id="53" name="TextBox 52"/>
          <p:cNvSpPr txBox="1"/>
          <p:nvPr/>
        </p:nvSpPr>
        <p:spPr>
          <a:xfrm>
            <a:off x="935194" y="4192552"/>
            <a:ext cx="16923704" cy="5676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Communities customize HDF by creating metadata and data structure conventions for describing datatypes that are specific to their domain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1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8648</TotalTime>
  <Words>235</Words>
  <Application>Microsoft Macintosh PowerPoint</Application>
  <PresentationFormat>Custom</PresentationFormat>
  <Paragraphs>50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Gordon</dc:creator>
  <cp:lastModifiedBy>Sean Gordon</cp:lastModifiedBy>
  <cp:revision>203</cp:revision>
  <dcterms:created xsi:type="dcterms:W3CDTF">2015-11-23T22:19:17Z</dcterms:created>
  <dcterms:modified xsi:type="dcterms:W3CDTF">2016-11-18T23:19:34Z</dcterms:modified>
</cp:coreProperties>
</file>